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64" r:id="rId4"/>
    <p:sldId id="258" r:id="rId5"/>
    <p:sldId id="267" r:id="rId6"/>
    <p:sldId id="265" r:id="rId7"/>
    <p:sldId id="266" r:id="rId8"/>
    <p:sldId id="259" r:id="rId9"/>
    <p:sldId id="260" r:id="rId10"/>
    <p:sldId id="261" r:id="rId11"/>
    <p:sldId id="262" r:id="rId12"/>
    <p:sldId id="263" r:id="rId13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46" d="100"/>
          <a:sy n="46" d="100"/>
        </p:scale>
        <p:origin x="6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273707-4DDE-4E61-B0C4-54FC6E93174E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30B6C-6930-45F2-95DA-BFF4D084D22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2884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230B6C-6930-45F2-95DA-BFF4D084D221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8597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tıklatın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111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7376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58297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63534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26692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00869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32149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979289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00233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95954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5358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7713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458611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92880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48354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7193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3486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D72623-07F8-41EF-B38B-80A4FE6AEE5B}" type="datetimeFigureOut">
              <a:rPr lang="tr-TR" smtClean="0"/>
              <a:t>05.12.2023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F1EE4-F7DE-4128-BF32-FB0542CADF44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2594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CE461-FINAL </a:t>
            </a:r>
            <a:r>
              <a:rPr lang="tr-TR" sz="5400" dirty="0" smtClean="0"/>
              <a:t>PRESENTATİON</a:t>
            </a:r>
            <a:r>
              <a:rPr lang="tr-TR" dirty="0" smtClean="0"/>
              <a:t/>
            </a:r>
            <a:br>
              <a:rPr lang="tr-TR" dirty="0" smtClean="0"/>
            </a:br>
            <a:r>
              <a:rPr lang="tr-TR" dirty="0" smtClean="0"/>
              <a:t>TERM </a:t>
            </a:r>
            <a:r>
              <a:rPr lang="tr-TR" sz="5400" dirty="0" smtClean="0"/>
              <a:t>PROJECT</a:t>
            </a:r>
            <a:endParaRPr lang="tr-TR" dirty="0"/>
          </a:p>
        </p:txBody>
      </p:sp>
      <p:sp>
        <p:nvSpPr>
          <p:cNvPr id="5" name="Metin kutusu 4"/>
          <p:cNvSpPr txBox="1"/>
          <p:nvPr/>
        </p:nvSpPr>
        <p:spPr>
          <a:xfrm>
            <a:off x="3615207" y="3948216"/>
            <a:ext cx="4961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Bearing</a:t>
            </a:r>
            <a:r>
              <a:rPr lang="tr-TR" sz="3200" dirty="0" smtClean="0"/>
              <a:t> </a:t>
            </a:r>
            <a:r>
              <a:rPr lang="tr-TR" sz="3200" dirty="0" err="1" smtClean="0"/>
              <a:t>Capacity</a:t>
            </a:r>
            <a:r>
              <a:rPr lang="tr-TR" sz="3200" dirty="0" smtClean="0"/>
              <a:t> of </a:t>
            </a:r>
            <a:r>
              <a:rPr lang="tr-TR" sz="3200" dirty="0" err="1" smtClean="0"/>
              <a:t>Sands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3912282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779" y="962740"/>
            <a:ext cx="9085259" cy="5540525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1609859" y="296214"/>
            <a:ext cx="6632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 smtClean="0"/>
              <a:t>Groundwater</a:t>
            </a:r>
            <a:r>
              <a:rPr lang="tr-TR" dirty="0" smtClean="0"/>
              <a:t> </a:t>
            </a:r>
            <a:r>
              <a:rPr lang="tr-TR" dirty="0" err="1" smtClean="0"/>
              <a:t>Correction</a:t>
            </a:r>
            <a:r>
              <a:rPr lang="tr-TR" dirty="0" smtClean="0"/>
              <a:t> </a:t>
            </a:r>
            <a:r>
              <a:rPr lang="tr-TR" dirty="0" err="1" smtClean="0"/>
              <a:t>Factor</a:t>
            </a:r>
            <a:r>
              <a:rPr lang="tr-TR" dirty="0" smtClean="0"/>
              <a:t>, </a:t>
            </a:r>
            <a:r>
              <a:rPr lang="tr-TR" dirty="0" err="1" smtClean="0"/>
              <a:t>Cw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7166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In</a:t>
            </a:r>
            <a:r>
              <a:rPr lang="tr-TR" dirty="0" smtClean="0"/>
              <a:t> </a:t>
            </a:r>
            <a:r>
              <a:rPr lang="tr-TR" dirty="0" err="1" smtClean="0"/>
              <a:t>Summary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 smtClean="0"/>
              <a:t>Two</a:t>
            </a:r>
            <a:r>
              <a:rPr lang="tr-TR" dirty="0" smtClean="0"/>
              <a:t> Main </a:t>
            </a:r>
            <a:r>
              <a:rPr lang="tr-TR" dirty="0" err="1" smtClean="0"/>
              <a:t>Cases</a:t>
            </a:r>
            <a:r>
              <a:rPr lang="tr-TR" dirty="0" smtClean="0"/>
              <a:t> </a:t>
            </a:r>
            <a:r>
              <a:rPr lang="tr-TR" dirty="0" err="1" smtClean="0"/>
              <a:t>was</a:t>
            </a:r>
            <a:r>
              <a:rPr lang="tr-TR" dirty="0" smtClean="0"/>
              <a:t> </a:t>
            </a:r>
            <a:r>
              <a:rPr lang="tr-TR" dirty="0" err="1" smtClean="0"/>
              <a:t>Analayzed</a:t>
            </a:r>
            <a:endParaRPr lang="tr-TR" dirty="0" smtClean="0"/>
          </a:p>
          <a:p>
            <a:endParaRPr lang="tr-TR" dirty="0"/>
          </a:p>
          <a:p>
            <a:r>
              <a:rPr lang="tr-TR" dirty="0" err="1" smtClean="0"/>
              <a:t>The</a:t>
            </a:r>
            <a:r>
              <a:rPr lang="tr-TR" dirty="0" smtClean="0"/>
              <a:t> Main </a:t>
            </a:r>
            <a:r>
              <a:rPr lang="tr-TR" dirty="0" err="1" smtClean="0"/>
              <a:t>Purpose</a:t>
            </a:r>
            <a:endParaRPr lang="tr-TR" dirty="0" smtClean="0"/>
          </a:p>
          <a:p>
            <a:pPr lvl="1"/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help</a:t>
            </a:r>
            <a:r>
              <a:rPr lang="tr-TR" dirty="0" smtClean="0"/>
              <a:t> 3. Class </a:t>
            </a:r>
            <a:r>
              <a:rPr lang="tr-TR" dirty="0" err="1" smtClean="0"/>
              <a:t>students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understand</a:t>
            </a:r>
            <a:r>
              <a:rPr lang="tr-TR" dirty="0" smtClean="0"/>
              <a:t> </a:t>
            </a:r>
            <a:r>
              <a:rPr lang="tr-TR" dirty="0" err="1" smtClean="0"/>
              <a:t>Bearing</a:t>
            </a:r>
            <a:r>
              <a:rPr lang="tr-TR" dirty="0" smtClean="0"/>
              <a:t> </a:t>
            </a:r>
            <a:r>
              <a:rPr lang="tr-TR" dirty="0" err="1" smtClean="0"/>
              <a:t>Capacity</a:t>
            </a:r>
            <a:r>
              <a:rPr lang="tr-TR" dirty="0" smtClean="0"/>
              <a:t> of </a:t>
            </a:r>
            <a:r>
              <a:rPr lang="tr-TR" dirty="0" err="1" smtClean="0"/>
              <a:t>Sands</a:t>
            </a:r>
            <a:endParaRPr lang="tr-TR" dirty="0" smtClean="0"/>
          </a:p>
          <a:p>
            <a:pPr lvl="1"/>
            <a:endParaRPr lang="tr-TR" dirty="0" smtClean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34799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References</a:t>
            </a:r>
            <a:r>
              <a:rPr lang="tr-TR" dirty="0" smtClean="0"/>
              <a:t> 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 smtClean="0"/>
              <a:t>Peck</a:t>
            </a:r>
            <a:r>
              <a:rPr lang="tr-TR" dirty="0" smtClean="0"/>
              <a:t>, R.B., </a:t>
            </a:r>
            <a:r>
              <a:rPr lang="tr-TR" dirty="0" err="1" smtClean="0"/>
              <a:t>Hanson</a:t>
            </a:r>
            <a:r>
              <a:rPr lang="tr-TR" dirty="0" smtClean="0"/>
              <a:t>, W.E.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Thornburn</a:t>
            </a:r>
            <a:r>
              <a:rPr lang="tr-TR" dirty="0" smtClean="0"/>
              <a:t>, T.H. (1974) Foundation </a:t>
            </a:r>
            <a:r>
              <a:rPr lang="tr-TR" dirty="0" err="1" smtClean="0"/>
              <a:t>Engineering</a:t>
            </a:r>
            <a:r>
              <a:rPr lang="tr-TR" dirty="0" smtClean="0"/>
              <a:t>, John </a:t>
            </a:r>
            <a:r>
              <a:rPr lang="tr-TR" dirty="0" err="1" smtClean="0"/>
              <a:t>Wiley</a:t>
            </a:r>
            <a:r>
              <a:rPr lang="tr-TR" dirty="0" smtClean="0"/>
              <a:t> </a:t>
            </a:r>
            <a:r>
              <a:rPr lang="tr-TR" dirty="0" err="1" smtClean="0"/>
              <a:t>and</a:t>
            </a:r>
            <a:r>
              <a:rPr lang="tr-TR" dirty="0" smtClean="0"/>
              <a:t> </a:t>
            </a:r>
            <a:r>
              <a:rPr lang="tr-TR" dirty="0" err="1" smtClean="0"/>
              <a:t>Sons</a:t>
            </a:r>
            <a:r>
              <a:rPr lang="tr-TR" dirty="0" smtClean="0"/>
              <a:t>, New York</a:t>
            </a:r>
          </a:p>
          <a:p>
            <a:r>
              <a:rPr lang="tr-TR" dirty="0" err="1" smtClean="0"/>
              <a:t>Dr</a:t>
            </a:r>
            <a:r>
              <a:rPr lang="tr-TR" dirty="0" smtClean="0"/>
              <a:t> </a:t>
            </a:r>
            <a:r>
              <a:rPr lang="tr-TR" dirty="0" err="1" smtClean="0"/>
              <a:t>Birand,A</a:t>
            </a:r>
            <a:r>
              <a:rPr lang="tr-TR" dirty="0" smtClean="0"/>
              <a:t>., </a:t>
            </a:r>
            <a:r>
              <a:rPr lang="tr-TR" dirty="0" err="1" smtClean="0"/>
              <a:t>Dr.Ergun</a:t>
            </a:r>
            <a:r>
              <a:rPr lang="tr-TR" dirty="0" smtClean="0"/>
              <a:t>, U., Dr. </a:t>
            </a:r>
            <a:r>
              <a:rPr lang="tr-TR" dirty="0" err="1" smtClean="0"/>
              <a:t>Erol,O</a:t>
            </a:r>
            <a:r>
              <a:rPr lang="tr-TR" dirty="0" smtClean="0"/>
              <a:t>, 2011, CE366 Foundation </a:t>
            </a:r>
            <a:r>
              <a:rPr lang="tr-TR" dirty="0" err="1" smtClean="0"/>
              <a:t>Engineering</a:t>
            </a:r>
            <a:r>
              <a:rPr lang="tr-TR" dirty="0" smtClean="0"/>
              <a:t> 1 </a:t>
            </a:r>
            <a:r>
              <a:rPr lang="tr-TR" dirty="0" err="1" smtClean="0"/>
              <a:t>Lecture</a:t>
            </a:r>
            <a:r>
              <a:rPr lang="tr-TR" dirty="0" smtClean="0"/>
              <a:t> </a:t>
            </a:r>
            <a:r>
              <a:rPr lang="tr-TR" dirty="0" err="1" smtClean="0"/>
              <a:t>Notes</a:t>
            </a:r>
            <a:r>
              <a:rPr lang="tr-TR" dirty="0" smtClean="0"/>
              <a:t>, </a:t>
            </a:r>
            <a:r>
              <a:rPr lang="tr-TR" dirty="0" err="1" smtClean="0"/>
              <a:t>February</a:t>
            </a:r>
            <a:r>
              <a:rPr lang="tr-TR" dirty="0" smtClean="0"/>
              <a:t> 2011, Ankara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5141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241998" y="365125"/>
            <a:ext cx="7996706" cy="1325563"/>
          </a:xfrm>
        </p:spPr>
        <p:txBody>
          <a:bodyPr/>
          <a:lstStyle/>
          <a:p>
            <a:r>
              <a:rPr lang="tr-TR" dirty="0" smtClean="0"/>
              <a:t>OUTLINE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241998" y="1690688"/>
            <a:ext cx="6863366" cy="4351338"/>
          </a:xfrm>
        </p:spPr>
        <p:txBody>
          <a:bodyPr/>
          <a:lstStyle/>
          <a:p>
            <a:r>
              <a:rPr lang="tr-TR" sz="3600" dirty="0" err="1" smtClean="0"/>
              <a:t>Introduction</a:t>
            </a:r>
            <a:endParaRPr lang="tr-TR" sz="3600" dirty="0" smtClean="0"/>
          </a:p>
          <a:p>
            <a:r>
              <a:rPr lang="tr-TR" sz="3600" dirty="0" err="1" smtClean="0"/>
              <a:t>Theory</a:t>
            </a:r>
            <a:endParaRPr lang="tr-TR" sz="3600" dirty="0"/>
          </a:p>
          <a:p>
            <a:r>
              <a:rPr lang="tr-TR" sz="3600" dirty="0" err="1" smtClean="0"/>
              <a:t>Cases</a:t>
            </a:r>
            <a:endParaRPr lang="tr-TR" sz="36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tr-TR" sz="2800" dirty="0" smtClean="0"/>
              <a:t>First Main Case    </a:t>
            </a:r>
            <a:endParaRPr lang="tr-TR" sz="28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tr-TR" sz="2800" dirty="0" smtClean="0"/>
              <a:t>Second </a:t>
            </a:r>
            <a:r>
              <a:rPr lang="tr-TR" sz="2800" dirty="0" smtClean="0"/>
              <a:t>Main Case </a:t>
            </a:r>
            <a:endParaRPr lang="tr-TR" sz="28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tr-TR" sz="3600" dirty="0" err="1" smtClean="0"/>
              <a:t>Conclusion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214314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03" y="1313024"/>
            <a:ext cx="2957986" cy="4351336"/>
          </a:xfr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791" y="1313024"/>
            <a:ext cx="3491623" cy="4351336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817" y="1313024"/>
            <a:ext cx="2951730" cy="4351336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2983460" y="5808372"/>
            <a:ext cx="6070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N </a:t>
            </a:r>
            <a:r>
              <a:rPr lang="tr-TR" dirty="0" err="1" smtClean="0"/>
              <a:t>values</a:t>
            </a:r>
            <a:r>
              <a:rPr lang="tr-TR" dirty="0" smtClean="0"/>
              <a:t> </a:t>
            </a:r>
            <a:r>
              <a:rPr lang="tr-TR" dirty="0" err="1" smtClean="0"/>
              <a:t>should</a:t>
            </a:r>
            <a:r>
              <a:rPr lang="tr-TR" dirty="0" smtClean="0"/>
              <a:t> be </a:t>
            </a:r>
            <a:r>
              <a:rPr lang="tr-TR" dirty="0" err="1" smtClean="0"/>
              <a:t>taken</a:t>
            </a:r>
            <a:r>
              <a:rPr lang="tr-TR" dirty="0" smtClean="0"/>
              <a:t> </a:t>
            </a:r>
            <a:r>
              <a:rPr lang="tr-TR" dirty="0" err="1" smtClean="0"/>
              <a:t>from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depth</a:t>
            </a:r>
            <a:r>
              <a:rPr lang="tr-TR" dirty="0" smtClean="0"/>
              <a:t> </a:t>
            </a:r>
            <a:r>
              <a:rPr lang="tr-TR" dirty="0" err="1" smtClean="0"/>
              <a:t>between</a:t>
            </a:r>
            <a:r>
              <a:rPr lang="tr-TR" dirty="0" smtClean="0"/>
              <a:t> 0.5B and2B.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166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Unvan 1"/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1395436"/>
                <a:ext cx="10515600" cy="1325563"/>
              </a:xfrm>
            </p:spPr>
            <p:txBody>
              <a:bodyPr>
                <a:normAutofit fontScale="90000"/>
              </a:bodyPr>
              <a:lstStyle/>
              <a:p>
                <a:r>
                  <a:rPr lang="tr-TR" dirty="0"/>
                  <a:t>N</a:t>
                </a:r>
                <a:r>
                  <a:rPr lang="tr-TR" baseline="-25000" dirty="0"/>
                  <a:t>60</a:t>
                </a:r>
                <a:r>
                  <a:rPr lang="tr-TR" dirty="0"/>
                  <a:t> =N*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tr-TR" i="1">
                            <a:latin typeface="Cambria Math" panose="02040503050406030204" pitchFamily="18" charset="0"/>
                          </a:rPr>
                          <m:t>𝐸𝑅</m:t>
                        </m:r>
                      </m:num>
                      <m:den>
                        <m:r>
                          <a:rPr lang="tr-TR" i="1">
                            <a:latin typeface="Cambria Math" panose="02040503050406030204" pitchFamily="18" charset="0"/>
                          </a:rPr>
                          <m:t>0.6</m:t>
                        </m:r>
                      </m:den>
                    </m:f>
                  </m:oMath>
                </a14:m>
                <a:r>
                  <a:rPr lang="tr-TR" dirty="0"/>
                  <a:t>*C</a:t>
                </a:r>
                <a:r>
                  <a:rPr lang="tr-TR" baseline="-25000" dirty="0"/>
                  <a:t>B</a:t>
                </a:r>
                <a:r>
                  <a:rPr lang="tr-TR" dirty="0"/>
                  <a:t>*C</a:t>
                </a:r>
                <a:r>
                  <a:rPr lang="tr-TR" baseline="-25000" dirty="0"/>
                  <a:t>S</a:t>
                </a:r>
                <a:r>
                  <a:rPr lang="tr-TR" dirty="0"/>
                  <a:t>*C</a:t>
                </a:r>
                <a:r>
                  <a:rPr lang="tr-TR" baseline="-25000" dirty="0"/>
                  <a:t>R</a:t>
                </a:r>
                <a:r>
                  <a:rPr lang="tr-TR" dirty="0"/>
                  <a:t/>
                </a:r>
                <a:br>
                  <a:rPr lang="tr-TR" dirty="0"/>
                </a:br>
                <a:r>
                  <a:rPr lang="tr-TR" dirty="0"/>
                  <a:t>(N</a:t>
                </a:r>
                <a:r>
                  <a:rPr lang="tr-TR" baseline="-25000" dirty="0"/>
                  <a:t>1</a:t>
                </a:r>
                <a:r>
                  <a:rPr lang="tr-TR" dirty="0"/>
                  <a:t>)</a:t>
                </a:r>
                <a:r>
                  <a:rPr lang="tr-TR" baseline="-25000" dirty="0"/>
                  <a:t>60</a:t>
                </a:r>
                <a:r>
                  <a:rPr lang="tr-TR" dirty="0"/>
                  <a:t> = N</a:t>
                </a:r>
                <a:r>
                  <a:rPr lang="tr-TR" baseline="-25000" dirty="0"/>
                  <a:t>60</a:t>
                </a:r>
                <a:r>
                  <a:rPr lang="tr-TR" dirty="0"/>
                  <a:t>*C</a:t>
                </a:r>
                <a:r>
                  <a:rPr lang="tr-TR" baseline="-25000" dirty="0"/>
                  <a:t>N</a:t>
                </a:r>
                <a:r>
                  <a:rPr lang="tr-TR" dirty="0"/>
                  <a:t/>
                </a:r>
                <a:br>
                  <a:rPr lang="tr-TR" dirty="0"/>
                </a:br>
                <a:endParaRPr lang="tr-TR" dirty="0"/>
              </a:p>
            </p:txBody>
          </p:sp>
        </mc:Choice>
        <mc:Fallback xmlns="">
          <p:sp>
            <p:nvSpPr>
              <p:cNvPr id="2" name="Unvan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1395436"/>
                <a:ext cx="10515600" cy="1325563"/>
              </a:xfrm>
              <a:blipFill rotWithShape="0">
                <a:blip r:embed="rId2"/>
                <a:stretch>
                  <a:fillRect l="-1507" t="-1152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838200" y="3236154"/>
            <a:ext cx="10515600" cy="333207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 dirty="0" err="1" smtClean="0"/>
              <a:t>where</a:t>
            </a:r>
            <a:r>
              <a:rPr lang="tr-TR" dirty="0" smtClean="0"/>
              <a:t> </a:t>
            </a:r>
          </a:p>
          <a:p>
            <a:pPr marL="0" indent="0">
              <a:buNone/>
            </a:pPr>
            <a:r>
              <a:rPr lang="tr-TR" dirty="0" smtClean="0"/>
              <a:t>	ER = </a:t>
            </a:r>
            <a:r>
              <a:rPr lang="tr-TR" dirty="0" err="1" smtClean="0"/>
              <a:t>Hammer</a:t>
            </a:r>
            <a:r>
              <a:rPr lang="tr-TR" dirty="0" smtClean="0"/>
              <a:t> </a:t>
            </a:r>
            <a:r>
              <a:rPr lang="tr-TR" dirty="0" err="1" smtClean="0"/>
              <a:t>Energy</a:t>
            </a:r>
            <a:r>
              <a:rPr lang="tr-TR" dirty="0" smtClean="0"/>
              <a:t> </a:t>
            </a:r>
            <a:r>
              <a:rPr lang="tr-TR" dirty="0" err="1" smtClean="0"/>
              <a:t>Ratio</a:t>
            </a:r>
            <a:endParaRPr lang="tr-TR" dirty="0" smtClean="0"/>
          </a:p>
          <a:p>
            <a:pPr marL="0" indent="0">
              <a:buNone/>
            </a:pPr>
            <a:r>
              <a:rPr lang="tr-TR" dirty="0"/>
              <a:t>	</a:t>
            </a:r>
            <a:r>
              <a:rPr lang="tr-TR" dirty="0" smtClean="0"/>
              <a:t>C</a:t>
            </a:r>
            <a:r>
              <a:rPr lang="tr-TR" baseline="-25000" dirty="0" smtClean="0"/>
              <a:t>B </a:t>
            </a:r>
            <a:r>
              <a:rPr lang="tr-TR" dirty="0" smtClean="0"/>
              <a:t>= </a:t>
            </a:r>
            <a:r>
              <a:rPr lang="tr-TR" dirty="0" err="1" smtClean="0"/>
              <a:t>Correction</a:t>
            </a:r>
            <a:r>
              <a:rPr lang="tr-TR" dirty="0" smtClean="0"/>
              <a:t> </a:t>
            </a:r>
            <a:r>
              <a:rPr lang="tr-TR" dirty="0" err="1"/>
              <a:t>F</a:t>
            </a:r>
            <a:r>
              <a:rPr lang="tr-TR" dirty="0" err="1" smtClean="0"/>
              <a:t>actor</a:t>
            </a:r>
            <a:r>
              <a:rPr lang="tr-TR" dirty="0" smtClean="0"/>
              <a:t> of </a:t>
            </a:r>
            <a:r>
              <a:rPr lang="tr-TR" dirty="0" err="1" smtClean="0"/>
              <a:t>Borehole</a:t>
            </a:r>
            <a:r>
              <a:rPr lang="tr-TR" dirty="0" smtClean="0"/>
              <a:t> </a:t>
            </a:r>
            <a:r>
              <a:rPr lang="tr-TR" dirty="0" err="1" smtClean="0"/>
              <a:t>Diameter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	C</a:t>
            </a:r>
            <a:r>
              <a:rPr lang="tr-TR" baseline="-25000" dirty="0" smtClean="0"/>
              <a:t>S </a:t>
            </a:r>
            <a:r>
              <a:rPr lang="tr-TR" dirty="0" smtClean="0"/>
              <a:t>= </a:t>
            </a:r>
            <a:r>
              <a:rPr lang="tr-TR" dirty="0" err="1" smtClean="0"/>
              <a:t>Correction</a:t>
            </a:r>
            <a:r>
              <a:rPr lang="tr-TR" dirty="0" smtClean="0"/>
              <a:t> </a:t>
            </a:r>
            <a:r>
              <a:rPr lang="tr-TR" dirty="0" err="1" smtClean="0"/>
              <a:t>Factor</a:t>
            </a:r>
            <a:r>
              <a:rPr lang="tr-TR" dirty="0" smtClean="0"/>
              <a:t> of </a:t>
            </a:r>
            <a:r>
              <a:rPr lang="tr-TR" dirty="0" err="1" smtClean="0"/>
              <a:t>Samplers</a:t>
            </a:r>
            <a:r>
              <a:rPr lang="tr-TR" dirty="0" smtClean="0"/>
              <a:t> </a:t>
            </a:r>
            <a:r>
              <a:rPr lang="tr-TR" dirty="0" err="1" smtClean="0"/>
              <a:t>Without</a:t>
            </a:r>
            <a:r>
              <a:rPr lang="tr-TR" dirty="0" smtClean="0"/>
              <a:t> </a:t>
            </a:r>
            <a:r>
              <a:rPr lang="tr-TR" dirty="0" err="1" smtClean="0"/>
              <a:t>Liners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	C</a:t>
            </a:r>
            <a:r>
              <a:rPr lang="tr-TR" baseline="-25000" dirty="0" smtClean="0"/>
              <a:t>R </a:t>
            </a:r>
            <a:r>
              <a:rPr lang="tr-TR" dirty="0" smtClean="0"/>
              <a:t>= </a:t>
            </a:r>
            <a:r>
              <a:rPr lang="tr-TR" dirty="0" err="1"/>
              <a:t>C</a:t>
            </a:r>
            <a:r>
              <a:rPr lang="tr-TR" dirty="0" err="1" smtClean="0"/>
              <a:t>orrection</a:t>
            </a:r>
            <a:r>
              <a:rPr lang="tr-TR" dirty="0" smtClean="0"/>
              <a:t> </a:t>
            </a:r>
            <a:r>
              <a:rPr lang="tr-TR" dirty="0" err="1" smtClean="0"/>
              <a:t>Factor</a:t>
            </a:r>
            <a:r>
              <a:rPr lang="tr-TR" dirty="0" smtClean="0"/>
              <a:t> of </a:t>
            </a:r>
            <a:r>
              <a:rPr lang="tr-TR" dirty="0" err="1" smtClean="0"/>
              <a:t>Rod</a:t>
            </a:r>
            <a:r>
              <a:rPr lang="tr-TR" dirty="0" smtClean="0"/>
              <a:t> </a:t>
            </a:r>
            <a:r>
              <a:rPr lang="tr-TR" dirty="0" err="1"/>
              <a:t>L</a:t>
            </a:r>
            <a:r>
              <a:rPr lang="tr-TR" dirty="0" err="1" smtClean="0"/>
              <a:t>ength</a:t>
            </a: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	C</a:t>
            </a:r>
            <a:r>
              <a:rPr lang="tr-TR" baseline="-25000" dirty="0" smtClean="0"/>
              <a:t>N</a:t>
            </a:r>
            <a:r>
              <a:rPr lang="tr-TR" dirty="0" smtClean="0"/>
              <a:t> = </a:t>
            </a:r>
            <a:r>
              <a:rPr lang="tr-TR" dirty="0" err="1" smtClean="0"/>
              <a:t>Overburdan</a:t>
            </a:r>
            <a:r>
              <a:rPr lang="tr-TR" dirty="0" smtClean="0"/>
              <a:t> </a:t>
            </a:r>
            <a:r>
              <a:rPr lang="tr-TR" dirty="0" err="1" smtClean="0"/>
              <a:t>Correction</a:t>
            </a:r>
            <a:r>
              <a:rPr lang="tr-TR" dirty="0" smtClean="0"/>
              <a:t> </a:t>
            </a:r>
            <a:r>
              <a:rPr lang="tr-TR" dirty="0" err="1" smtClean="0"/>
              <a:t>Factor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2701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35170" y="115910"/>
            <a:ext cx="10881574" cy="3400022"/>
          </a:xfrm>
        </p:spPr>
        <p:txBody>
          <a:bodyPr>
            <a:normAutofit/>
          </a:bodyPr>
          <a:lstStyle/>
          <a:p>
            <a:r>
              <a:rPr lang="tr-TR" sz="4000" dirty="0"/>
              <a:t>σ = </a:t>
            </a:r>
            <a:r>
              <a:rPr lang="tr-TR" sz="4000" dirty="0" err="1"/>
              <a:t>Effective</a:t>
            </a:r>
            <a:r>
              <a:rPr lang="tr-TR" sz="4000" dirty="0"/>
              <a:t> </a:t>
            </a:r>
            <a:r>
              <a:rPr lang="tr-TR" sz="4000" dirty="0" err="1"/>
              <a:t>Stress</a:t>
            </a:r>
            <a:r>
              <a:rPr lang="tr-TR" sz="4000" dirty="0"/>
              <a:t> = H1* γ</a:t>
            </a:r>
            <a:r>
              <a:rPr lang="tr-TR" sz="4000" baseline="-25000" dirty="0"/>
              <a:t>dry</a:t>
            </a:r>
            <a:r>
              <a:rPr lang="tr-TR" sz="4000" dirty="0"/>
              <a:t>+H2*( </a:t>
            </a:r>
            <a:r>
              <a:rPr lang="tr-TR" sz="4000" dirty="0" err="1"/>
              <a:t>γ</a:t>
            </a:r>
            <a:r>
              <a:rPr lang="tr-TR" sz="4000" baseline="-25000" dirty="0" err="1"/>
              <a:t>dry</a:t>
            </a:r>
            <a:r>
              <a:rPr lang="tr-TR" sz="4000" dirty="0"/>
              <a:t>- </a:t>
            </a:r>
            <a:r>
              <a:rPr lang="tr-TR" sz="4000" dirty="0" err="1"/>
              <a:t>γ</a:t>
            </a:r>
            <a:r>
              <a:rPr lang="tr-TR" sz="4000" baseline="-25000" dirty="0" err="1"/>
              <a:t>water</a:t>
            </a:r>
            <a:r>
              <a:rPr lang="tr-TR" sz="4000" dirty="0" smtClean="0"/>
              <a:t>)</a:t>
            </a:r>
          </a:p>
          <a:p>
            <a:endParaRPr lang="tr-TR" sz="4000" dirty="0"/>
          </a:p>
          <a:p>
            <a:endParaRPr lang="tr-TR" sz="4000" dirty="0"/>
          </a:p>
          <a:p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Metin kutusu 9"/>
              <p:cNvSpPr txBox="1"/>
              <p:nvPr/>
            </p:nvSpPr>
            <p:spPr>
              <a:xfrm>
                <a:off x="4340718" y="4400074"/>
                <a:ext cx="1686596" cy="13911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sz="3600" dirty="0" smtClean="0"/>
                  <a:t>C</a:t>
                </a:r>
                <a:r>
                  <a:rPr lang="tr-TR" sz="3600" baseline="-25000" dirty="0"/>
                  <a:t>N=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sz="3600" i="1" baseline="-2500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tr-TR" sz="3600" i="1" baseline="-25000">
                            <a:latin typeface="Cambria Math" panose="02040503050406030204" pitchFamily="18" charset="0"/>
                          </a:rPr>
                          <m:t>9.78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tr-TR" sz="3600" i="1" baseline="-2500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tr-TR" sz="3600" i="1" baseline="-25000">
                                <a:latin typeface="Cambria Math" panose="02040503050406030204" pitchFamily="18" charset="0"/>
                              </a:rPr>
                              <m:t>𝜎</m:t>
                            </m:r>
                          </m:e>
                        </m:rad>
                      </m:den>
                    </m:f>
                  </m:oMath>
                </a14:m>
                <a:endParaRPr lang="tr-TR" sz="3600" dirty="0" smtClean="0"/>
              </a:p>
              <a:p>
                <a:endParaRPr lang="tr-TR" sz="3600" dirty="0"/>
              </a:p>
            </p:txBody>
          </p:sp>
        </mc:Choice>
        <mc:Fallback xmlns="">
          <p:sp>
            <p:nvSpPr>
              <p:cNvPr id="10" name="Metin kutusu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0718" y="4400074"/>
                <a:ext cx="1686596" cy="1391150"/>
              </a:xfrm>
              <a:prstGeom prst="rect">
                <a:avLst/>
              </a:prstGeom>
              <a:blipFill rotWithShape="0">
                <a:blip r:embed="rId2"/>
                <a:stretch>
                  <a:fillRect l="-10830" t="-394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4669" y="2808216"/>
            <a:ext cx="5172075" cy="3867150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06" y="1405291"/>
            <a:ext cx="546735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48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135" y="927279"/>
            <a:ext cx="8074651" cy="5728951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3541691" y="360608"/>
            <a:ext cx="50098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err="1" smtClean="0"/>
              <a:t>Hammer</a:t>
            </a:r>
            <a:r>
              <a:rPr lang="tr-TR" sz="2400" dirty="0" smtClean="0"/>
              <a:t> </a:t>
            </a:r>
            <a:r>
              <a:rPr lang="tr-TR" sz="2400" dirty="0" err="1" smtClean="0"/>
              <a:t>Energy</a:t>
            </a:r>
            <a:r>
              <a:rPr lang="tr-TR" sz="2400" dirty="0" smtClean="0"/>
              <a:t> </a:t>
            </a:r>
            <a:r>
              <a:rPr lang="tr-TR" sz="2400" dirty="0" err="1" smtClean="0"/>
              <a:t>Correction</a:t>
            </a:r>
            <a:r>
              <a:rPr lang="tr-TR" sz="2400" dirty="0" smtClean="0"/>
              <a:t> </a:t>
            </a:r>
            <a:r>
              <a:rPr lang="tr-TR" sz="2400" dirty="0" err="1" smtClean="0"/>
              <a:t>Factors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64971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2679879" y="300731"/>
            <a:ext cx="5511084" cy="1325563"/>
          </a:xfrm>
        </p:spPr>
        <p:txBody>
          <a:bodyPr/>
          <a:lstStyle/>
          <a:p>
            <a:r>
              <a:rPr lang="tr-TR" dirty="0" err="1" smtClean="0"/>
              <a:t>Cb</a:t>
            </a:r>
            <a:r>
              <a:rPr lang="tr-TR" dirty="0" smtClean="0"/>
              <a:t>, Cs, Cr </a:t>
            </a:r>
            <a:r>
              <a:rPr lang="tr-TR" dirty="0" err="1" smtClean="0"/>
              <a:t>Coefficients</a:t>
            </a:r>
            <a:endParaRPr lang="tr-TR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3447" y="1361986"/>
            <a:ext cx="8064801" cy="507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4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Second Main Case</a:t>
            </a:r>
            <a:endParaRPr lang="tr-TR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3115614" cy="4351338"/>
          </a:xfr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4973" y="1690688"/>
            <a:ext cx="3548532" cy="4351338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897" y="1690688"/>
            <a:ext cx="2653903" cy="4351338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3060806" y="6042026"/>
            <a:ext cx="6070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smtClean="0"/>
              <a:t>N </a:t>
            </a:r>
            <a:r>
              <a:rPr lang="tr-TR" dirty="0" err="1" smtClean="0"/>
              <a:t>values</a:t>
            </a:r>
            <a:r>
              <a:rPr lang="tr-TR" dirty="0" smtClean="0"/>
              <a:t> </a:t>
            </a:r>
            <a:r>
              <a:rPr lang="tr-TR" dirty="0" err="1" smtClean="0"/>
              <a:t>should</a:t>
            </a:r>
            <a:r>
              <a:rPr lang="tr-TR" dirty="0" smtClean="0"/>
              <a:t> be </a:t>
            </a:r>
            <a:r>
              <a:rPr lang="tr-TR" dirty="0" err="1" smtClean="0"/>
              <a:t>taken</a:t>
            </a:r>
            <a:r>
              <a:rPr lang="tr-TR" dirty="0" smtClean="0"/>
              <a:t> </a:t>
            </a:r>
            <a:r>
              <a:rPr lang="tr-TR" dirty="0" err="1" smtClean="0"/>
              <a:t>from</a:t>
            </a:r>
            <a:r>
              <a:rPr lang="tr-TR" dirty="0" smtClean="0"/>
              <a:t> </a:t>
            </a:r>
            <a:r>
              <a:rPr lang="tr-TR" dirty="0" err="1" smtClean="0"/>
              <a:t>the</a:t>
            </a:r>
            <a:r>
              <a:rPr lang="tr-TR" dirty="0" smtClean="0"/>
              <a:t> </a:t>
            </a:r>
            <a:r>
              <a:rPr lang="tr-TR" dirty="0" err="1" smtClean="0"/>
              <a:t>depth</a:t>
            </a:r>
            <a:r>
              <a:rPr lang="tr-TR" dirty="0" smtClean="0"/>
              <a:t> </a:t>
            </a:r>
            <a:r>
              <a:rPr lang="tr-TR" dirty="0" err="1" smtClean="0"/>
              <a:t>between</a:t>
            </a:r>
            <a:r>
              <a:rPr lang="tr-TR" dirty="0" smtClean="0"/>
              <a:t> 0.5B and2B.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269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735169" y="1027906"/>
            <a:ext cx="10515600" cy="4000433"/>
          </a:xfrm>
        </p:spPr>
        <p:txBody>
          <a:bodyPr>
            <a:normAutofit/>
          </a:bodyPr>
          <a:lstStyle/>
          <a:p>
            <a:endParaRPr lang="tr-TR" sz="2800" dirty="0" smtClean="0"/>
          </a:p>
          <a:p>
            <a:endParaRPr lang="tr-TR" sz="2800" dirty="0"/>
          </a:p>
          <a:p>
            <a:endParaRPr lang="tr-TR" sz="2800" dirty="0" smtClean="0"/>
          </a:p>
          <a:p>
            <a:r>
              <a:rPr lang="tr-TR" sz="2800" dirty="0"/>
              <a:t>(</a:t>
            </a:r>
            <a:r>
              <a:rPr lang="tr-TR" sz="2800" dirty="0" err="1"/>
              <a:t>q</a:t>
            </a:r>
            <a:r>
              <a:rPr lang="tr-TR" sz="2800" baseline="-25000" dirty="0" err="1"/>
              <a:t>n</a:t>
            </a:r>
            <a:r>
              <a:rPr lang="tr-TR" sz="2800" dirty="0"/>
              <a:t>)</a:t>
            </a:r>
            <a:r>
              <a:rPr lang="tr-TR" sz="2800" baseline="-25000" dirty="0" err="1"/>
              <a:t>all</a:t>
            </a:r>
            <a:r>
              <a:rPr lang="tr-TR" sz="2800" dirty="0"/>
              <a:t> = 11*N</a:t>
            </a:r>
            <a:r>
              <a:rPr lang="tr-TR" sz="2800" baseline="-25000" dirty="0"/>
              <a:t>60</a:t>
            </a:r>
            <a:r>
              <a:rPr lang="tr-TR" sz="2800" dirty="0"/>
              <a:t>*</a:t>
            </a:r>
            <a:r>
              <a:rPr lang="tr-TR" sz="2800" dirty="0" err="1"/>
              <a:t>C</a:t>
            </a:r>
            <a:r>
              <a:rPr lang="tr-TR" sz="2800" baseline="-25000" dirty="0" err="1"/>
              <a:t>w</a:t>
            </a:r>
            <a:r>
              <a:rPr lang="tr-TR" sz="2800" dirty="0"/>
              <a:t> (</a:t>
            </a:r>
            <a:r>
              <a:rPr lang="tr-TR" sz="2800" dirty="0" err="1"/>
              <a:t>kN</a:t>
            </a:r>
            <a:r>
              <a:rPr lang="tr-TR" sz="2800" dirty="0"/>
              <a:t>/m</a:t>
            </a:r>
            <a:r>
              <a:rPr lang="tr-TR" sz="2800" baseline="30000" dirty="0"/>
              <a:t>2</a:t>
            </a:r>
            <a:r>
              <a:rPr lang="tr-TR" sz="2800" dirty="0"/>
              <a:t>) </a:t>
            </a:r>
            <a:r>
              <a:rPr lang="tr-TR" sz="2800" dirty="0" err="1"/>
              <a:t>for</a:t>
            </a:r>
            <a:r>
              <a:rPr lang="tr-TR" sz="2800" dirty="0"/>
              <a:t> 25 mm </a:t>
            </a:r>
            <a:r>
              <a:rPr lang="tr-TR" sz="2800" dirty="0" err="1"/>
              <a:t>settlement</a:t>
            </a:r>
            <a:r>
              <a:rPr lang="tr-TR" sz="2800" dirty="0"/>
              <a:t> (</a:t>
            </a:r>
            <a:r>
              <a:rPr lang="tr-TR" sz="2800" dirty="0" err="1"/>
              <a:t>footings</a:t>
            </a:r>
            <a:r>
              <a:rPr lang="tr-TR" sz="2800" dirty="0" smtClean="0"/>
              <a:t>)</a:t>
            </a:r>
          </a:p>
          <a:p>
            <a:endParaRPr lang="tr-TR" sz="2800" dirty="0"/>
          </a:p>
          <a:p>
            <a:r>
              <a:rPr lang="tr-TR" sz="2800" dirty="0"/>
              <a:t>(</a:t>
            </a:r>
            <a:r>
              <a:rPr lang="tr-TR" sz="2800" dirty="0" err="1"/>
              <a:t>q</a:t>
            </a:r>
            <a:r>
              <a:rPr lang="tr-TR" sz="2800" baseline="-25000" dirty="0" err="1"/>
              <a:t>n</a:t>
            </a:r>
            <a:r>
              <a:rPr lang="tr-TR" sz="2800" dirty="0"/>
              <a:t>)</a:t>
            </a:r>
            <a:r>
              <a:rPr lang="tr-TR" sz="2800" baseline="-25000" dirty="0" err="1"/>
              <a:t>all</a:t>
            </a:r>
            <a:r>
              <a:rPr lang="tr-TR" sz="2800" dirty="0"/>
              <a:t> = 22*N</a:t>
            </a:r>
            <a:r>
              <a:rPr lang="tr-TR" sz="2800" baseline="-25000" dirty="0"/>
              <a:t>60</a:t>
            </a:r>
            <a:r>
              <a:rPr lang="tr-TR" sz="2800" dirty="0"/>
              <a:t>*</a:t>
            </a:r>
            <a:r>
              <a:rPr lang="tr-TR" sz="2800" dirty="0" err="1"/>
              <a:t>C</a:t>
            </a:r>
            <a:r>
              <a:rPr lang="tr-TR" sz="2800" baseline="-25000" dirty="0" err="1"/>
              <a:t>w</a:t>
            </a:r>
            <a:r>
              <a:rPr lang="tr-TR" sz="2800" baseline="-25000" dirty="0"/>
              <a:t> </a:t>
            </a:r>
            <a:r>
              <a:rPr lang="tr-TR" sz="2800" dirty="0"/>
              <a:t>(</a:t>
            </a:r>
            <a:r>
              <a:rPr lang="tr-TR" sz="2800" dirty="0" err="1"/>
              <a:t>kN</a:t>
            </a:r>
            <a:r>
              <a:rPr lang="tr-TR" sz="2800" dirty="0"/>
              <a:t>/m</a:t>
            </a:r>
            <a:r>
              <a:rPr lang="tr-TR" sz="2800" baseline="30000" dirty="0"/>
              <a:t>2</a:t>
            </a:r>
            <a:r>
              <a:rPr lang="tr-TR" sz="2800" dirty="0"/>
              <a:t>) </a:t>
            </a:r>
            <a:r>
              <a:rPr lang="tr-TR" sz="2800" dirty="0" err="1"/>
              <a:t>for</a:t>
            </a:r>
            <a:r>
              <a:rPr lang="tr-TR" sz="2800" dirty="0"/>
              <a:t> 50 mm </a:t>
            </a:r>
            <a:r>
              <a:rPr lang="tr-TR" sz="2800" dirty="0" err="1"/>
              <a:t>settlement</a:t>
            </a:r>
            <a:r>
              <a:rPr lang="tr-TR" sz="2800" dirty="0"/>
              <a:t> (</a:t>
            </a:r>
            <a:r>
              <a:rPr lang="tr-TR" sz="2800" dirty="0" err="1"/>
              <a:t>rafts</a:t>
            </a:r>
            <a:r>
              <a:rPr lang="tr-TR" sz="2800" dirty="0"/>
              <a:t>)</a:t>
            </a:r>
          </a:p>
          <a:p>
            <a:endParaRPr lang="tr-TR" sz="2800" dirty="0"/>
          </a:p>
          <a:p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253149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vre">
  <a:themeElements>
    <a:clrScheme name="Devr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Devre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v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TM04033919[[fn=Devre]]</Template>
  <TotalTime>284</TotalTime>
  <Words>182</Words>
  <Application>Microsoft Office PowerPoint</Application>
  <PresentationFormat>Geniş ekran</PresentationFormat>
  <Paragraphs>41</Paragraphs>
  <Slides>12</Slides>
  <Notes>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9" baseType="lpstr">
      <vt:lpstr>Arial</vt:lpstr>
      <vt:lpstr>Calibri</vt:lpstr>
      <vt:lpstr>Cambria Math</vt:lpstr>
      <vt:lpstr>Trebuchet MS</vt:lpstr>
      <vt:lpstr>Tw Cen MT</vt:lpstr>
      <vt:lpstr>Wingdings</vt:lpstr>
      <vt:lpstr>Devre</vt:lpstr>
      <vt:lpstr>CE461-FINAL PRESENTATİON TERM PROJECT</vt:lpstr>
      <vt:lpstr>OUTLINE</vt:lpstr>
      <vt:lpstr>PowerPoint Sunusu</vt:lpstr>
      <vt:lpstr>N60 =N* ER/0.6*CB*CS*CR (N1)60 = N60*CN </vt:lpstr>
      <vt:lpstr>PowerPoint Sunusu</vt:lpstr>
      <vt:lpstr>PowerPoint Sunusu</vt:lpstr>
      <vt:lpstr>Cb, Cs, Cr Coefficients</vt:lpstr>
      <vt:lpstr>Second Main Case</vt:lpstr>
      <vt:lpstr>PowerPoint Sunusu</vt:lpstr>
      <vt:lpstr>PowerPoint Sunusu</vt:lpstr>
      <vt:lpstr>In Summary</vt:lpstr>
      <vt:lpstr>References 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Foundation Width &gt; 1.2 m</dc:title>
  <cp:lastModifiedBy>Ozan Sülükpınar</cp:lastModifiedBy>
  <cp:revision>22</cp:revision>
  <dcterms:created xsi:type="dcterms:W3CDTF">2016-06-13T20:19:10Z</dcterms:created>
  <dcterms:modified xsi:type="dcterms:W3CDTF">2023-12-05T18:11:03Z</dcterms:modified>
</cp:coreProperties>
</file>

<file path=docProps/thumbnail.jpeg>
</file>